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327" r:id="rId3"/>
    <p:sldId id="328" r:id="rId4"/>
    <p:sldId id="434" r:id="rId5"/>
    <p:sldId id="664" r:id="rId6"/>
    <p:sldId id="616" r:id="rId7"/>
    <p:sldId id="713" r:id="rId8"/>
    <p:sldId id="714" r:id="rId9"/>
    <p:sldId id="715" r:id="rId10"/>
    <p:sldId id="712" r:id="rId11"/>
    <p:sldId id="716" r:id="rId12"/>
    <p:sldId id="717" r:id="rId13"/>
    <p:sldId id="730" r:id="rId14"/>
    <p:sldId id="731" r:id="rId15"/>
    <p:sldId id="718" r:id="rId16"/>
    <p:sldId id="732" r:id="rId17"/>
    <p:sldId id="733" r:id="rId18"/>
    <p:sldId id="719" r:id="rId19"/>
    <p:sldId id="734" r:id="rId20"/>
    <p:sldId id="735" r:id="rId21"/>
    <p:sldId id="736" r:id="rId22"/>
    <p:sldId id="720" r:id="rId23"/>
    <p:sldId id="737" r:id="rId24"/>
    <p:sldId id="721" r:id="rId25"/>
    <p:sldId id="274" r:id="rId26"/>
    <p:sldId id="650" r:id="rId27"/>
    <p:sldId id="29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3D6"/>
    <a:srgbClr val="36B1D2"/>
    <a:srgbClr val="2787A0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3" autoAdjust="0"/>
    <p:restoredTop sz="94622" autoAdjust="0"/>
  </p:normalViewPr>
  <p:slideViewPr>
    <p:cSldViewPr>
      <p:cViewPr varScale="1">
        <p:scale>
          <a:sx n="123" d="100"/>
          <a:sy n="123" d="100"/>
        </p:scale>
        <p:origin x="9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FD17614B-D49B-4D22-96B9-B36CC24BEE01}"/>
    <pc:docChg chg="addSld delSld modSld">
      <pc:chgData name="Wittman, Barry" userId="bff186cd-6ce8-41ba-8e8c-e85cdef216de" providerId="ADAL" clId="{FD17614B-D49B-4D22-96B9-B36CC24BEE01}" dt="2025-11-12T18:38:02.682" v="57" actId="2696"/>
      <pc:docMkLst>
        <pc:docMk/>
      </pc:docMkLst>
      <pc:sldChg chg="modSp modAnim">
        <pc:chgData name="Wittman, Barry" userId="bff186cd-6ce8-41ba-8e8c-e85cdef216de" providerId="ADAL" clId="{FD17614B-D49B-4D22-96B9-B36CC24BEE01}" dt="2025-11-12T18:36:47.304" v="30" actId="20577"/>
        <pc:sldMkLst>
          <pc:docMk/>
          <pc:sldMk cId="0" sldId="327"/>
        </pc:sldMkLst>
        <pc:spChg chg="mod">
          <ac:chgData name="Wittman, Barry" userId="bff186cd-6ce8-41ba-8e8c-e85cdef216de" providerId="ADAL" clId="{FD17614B-D49B-4D22-96B9-B36CC24BEE01}" dt="2025-11-12T18:36:47.304" v="30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FD17614B-D49B-4D22-96B9-B36CC24BEE01}" dt="2025-11-12T18:37:02.820" v="54" actId="20577"/>
        <pc:sldMkLst>
          <pc:docMk/>
          <pc:sldMk cId="640363279" sldId="616"/>
        </pc:sldMkLst>
        <pc:spChg chg="mod">
          <ac:chgData name="Wittman, Barry" userId="bff186cd-6ce8-41ba-8e8c-e85cdef216de" providerId="ADAL" clId="{FD17614B-D49B-4D22-96B9-B36CC24BEE01}" dt="2025-11-12T18:37:02.820" v="54" actId="20577"/>
          <ac:spMkLst>
            <pc:docMk/>
            <pc:sldMk cId="640363279" sldId="616"/>
            <ac:spMk id="2" creationId="{63DB8119-CCFD-45C7-9402-82425DC214D7}"/>
          </ac:spMkLst>
        </pc:spChg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3892631294" sldId="712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1301660035" sldId="713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2481635659" sldId="714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215048442" sldId="715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3508047007" sldId="716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3578427128" sldId="717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3911005636" sldId="718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3128012149" sldId="719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3603517432" sldId="720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1823716225" sldId="721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607185700" sldId="722"/>
        </pc:sldMkLst>
      </pc:sldChg>
      <pc:sldChg chg="add del">
        <pc:chgData name="Wittman, Barry" userId="bff186cd-6ce8-41ba-8e8c-e85cdef216de" providerId="ADAL" clId="{FD17614B-D49B-4D22-96B9-B36CC24BEE01}" dt="2025-11-12T18:37:29.241" v="56"/>
        <pc:sldMkLst>
          <pc:docMk/>
          <pc:sldMk cId="2332810768" sldId="728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1272191899" sldId="729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805501331" sldId="730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3023227179" sldId="731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911251848" sldId="732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2715179313" sldId="733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1379582033" sldId="734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29450077" sldId="735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2831725930" sldId="736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2720065525" sldId="737"/>
        </pc:sldMkLst>
      </pc:sldChg>
      <pc:sldChg chg="add">
        <pc:chgData name="Wittman, Barry" userId="bff186cd-6ce8-41ba-8e8c-e85cdef216de" providerId="ADAL" clId="{FD17614B-D49B-4D22-96B9-B36CC24BEE01}" dt="2025-11-12T18:37:29.241" v="56"/>
        <pc:sldMkLst>
          <pc:docMk/>
          <pc:sldMk cId="1320475971" sldId="738"/>
        </pc:sldMkLst>
      </pc:sldChg>
      <pc:sldChg chg="del">
        <pc:chgData name="Wittman, Barry" userId="bff186cd-6ce8-41ba-8e8c-e85cdef216de" providerId="ADAL" clId="{FD17614B-D49B-4D22-96B9-B36CC24BEE01}" dt="2025-11-12T18:38:02.682" v="57" actId="2696"/>
        <pc:sldMkLst>
          <pc:docMk/>
          <pc:sldMk cId="3749737664" sldId="7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13 -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Protecting Programs and Data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31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Copyright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Copyright</a:t>
            </a:r>
            <a:r>
              <a:rPr lang="en-US" dirty="0"/>
              <a:t> protects the </a:t>
            </a:r>
            <a:r>
              <a:rPr lang="en-US" i="1" dirty="0"/>
              <a:t>expression</a:t>
            </a:r>
            <a:r>
              <a:rPr lang="en-US" dirty="0"/>
              <a:t> of an idea</a:t>
            </a:r>
          </a:p>
          <a:p>
            <a:pPr lvl="1"/>
            <a:r>
              <a:rPr lang="en-US" dirty="0"/>
              <a:t>Two people could have had the same idea independently</a:t>
            </a:r>
          </a:p>
          <a:p>
            <a:pPr lvl="1"/>
            <a:r>
              <a:rPr lang="en-US" dirty="0"/>
              <a:t>Many laws including the copyright law of 1978 and the DMCA apply to copyright</a:t>
            </a:r>
          </a:p>
          <a:p>
            <a:r>
              <a:rPr lang="en-US" dirty="0"/>
              <a:t>Copyright applies to an </a:t>
            </a:r>
            <a:r>
              <a:rPr lang="en-US" i="1" dirty="0"/>
              <a:t>original</a:t>
            </a:r>
            <a:r>
              <a:rPr lang="en-US" dirty="0"/>
              <a:t> work which must be in some </a:t>
            </a:r>
            <a:r>
              <a:rPr lang="en-US" i="1" dirty="0"/>
              <a:t>tangible</a:t>
            </a:r>
            <a:r>
              <a:rPr lang="en-US" dirty="0"/>
              <a:t> medium of expression</a:t>
            </a:r>
          </a:p>
          <a:p>
            <a:r>
              <a:rPr lang="en-US" dirty="0"/>
              <a:t>Works with no clear author or that are old enough are in the </a:t>
            </a:r>
            <a:r>
              <a:rPr lang="en-US" b="1" dirty="0"/>
              <a:t>public domain</a:t>
            </a:r>
            <a:r>
              <a:rPr lang="en-US" dirty="0"/>
              <a:t>, owned by everyone</a:t>
            </a:r>
          </a:p>
          <a:p>
            <a:r>
              <a:rPr lang="en-US" dirty="0"/>
              <a:t>Copyright is supposed to promote the free exchange of ideas by protecting the authors</a:t>
            </a:r>
          </a:p>
        </p:txBody>
      </p:sp>
    </p:spTree>
    <p:extLst>
      <p:ext uri="{BB962C8B-B14F-4D97-AF65-F5344CB8AC3E}">
        <p14:creationId xmlns:p14="http://schemas.microsoft.com/office/powerpoint/2010/main" val="350804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Fair use, piracy, and infringement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Fair use</a:t>
            </a:r>
            <a:r>
              <a:rPr lang="en-US" dirty="0"/>
              <a:t> includes the uses that a copyrighted work can be put to</a:t>
            </a:r>
          </a:p>
          <a:p>
            <a:pPr lvl="1"/>
            <a:r>
              <a:rPr lang="en-US" dirty="0"/>
              <a:t>If you buy a work, you can use it in the ways outlined in the purchasing agreement</a:t>
            </a:r>
          </a:p>
          <a:p>
            <a:pPr lvl="1"/>
            <a:r>
              <a:rPr lang="en-US" dirty="0"/>
              <a:t>Without purchasing the work, it can be used and copied for criticism, comment, reporting, teaching, and research</a:t>
            </a:r>
          </a:p>
          <a:p>
            <a:r>
              <a:rPr lang="en-US" b="1" dirty="0"/>
              <a:t>Piracy</a:t>
            </a:r>
            <a:r>
              <a:rPr lang="en-US" dirty="0"/>
              <a:t> includes any uses of a copyrighted work that do not fall under fair use</a:t>
            </a:r>
          </a:p>
          <a:p>
            <a:r>
              <a:rPr lang="en-US" dirty="0"/>
              <a:t>Copyright gives the author rights to the </a:t>
            </a:r>
            <a:r>
              <a:rPr lang="en-US" b="1" dirty="0"/>
              <a:t>first sale</a:t>
            </a:r>
          </a:p>
          <a:p>
            <a:pPr lvl="1"/>
            <a:r>
              <a:rPr lang="en-US" dirty="0"/>
              <a:t>After the first sale, the purchaser can sell it to someone else</a:t>
            </a:r>
          </a:p>
          <a:p>
            <a:pPr lvl="1"/>
            <a:r>
              <a:rPr lang="en-US" dirty="0"/>
              <a:t>This system is reasonable for books or works of art but more complex for software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2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Copyrights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Copyrighted material must be clearly marked with the word "copyright" or ©, the author's name, and the year</a:t>
            </a:r>
          </a:p>
          <a:p>
            <a:r>
              <a:rPr lang="en-US" dirty="0"/>
              <a:t>Registering a copyright is unnecessary at a philosophical level</a:t>
            </a:r>
          </a:p>
          <a:p>
            <a:pPr lvl="1"/>
            <a:r>
              <a:rPr lang="en-US" dirty="0"/>
              <a:t>But you are not able to claim damages until you have done so</a:t>
            </a:r>
          </a:p>
          <a:p>
            <a:r>
              <a:rPr lang="en-US" dirty="0"/>
              <a:t>In the US, a copyright lasts for 70 years after the death of the last surviving author or 95 years after publication for a work copyrighted by a company</a:t>
            </a:r>
          </a:p>
          <a:p>
            <a:r>
              <a:rPr lang="en-US" dirty="0"/>
              <a:t>International standards give only 50 years after the death of the last surviving author or 50 years after publication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50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Infringement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someone has violated the protections of your copyright (called </a:t>
            </a:r>
            <a:r>
              <a:rPr lang="en-US" b="1" dirty="0"/>
              <a:t>infringing</a:t>
            </a:r>
            <a:r>
              <a:rPr lang="en-US" dirty="0"/>
              <a:t>), you must go to court to claim damages</a:t>
            </a:r>
          </a:p>
          <a:p>
            <a:r>
              <a:rPr lang="en-US" dirty="0"/>
              <a:t>The infringement must be substantial, and it must be copying, not coincidentally creating the same thing</a:t>
            </a:r>
          </a:p>
          <a:p>
            <a:r>
              <a:rPr lang="en-US" dirty="0"/>
              <a:t>If two people create the same thing independently, they can </a:t>
            </a:r>
            <a:r>
              <a:rPr lang="en-US" b="1" dirty="0"/>
              <a:t>both</a:t>
            </a:r>
            <a:r>
              <a:rPr lang="en-US" dirty="0"/>
              <a:t> copyright their versions</a:t>
            </a:r>
          </a:p>
        </p:txBody>
      </p:sp>
    </p:spTree>
    <p:extLst>
      <p:ext uri="{BB962C8B-B14F-4D97-AF65-F5344CB8AC3E}">
        <p14:creationId xmlns:p14="http://schemas.microsoft.com/office/powerpoint/2010/main" val="302322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Copyrights for computer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Copyrights are good for books, songs, and photographs</a:t>
            </a:r>
          </a:p>
          <a:p>
            <a:pPr lvl="1"/>
            <a:r>
              <a:rPr lang="en-US" dirty="0"/>
              <a:t>Copying is obvious</a:t>
            </a:r>
          </a:p>
          <a:p>
            <a:pPr lvl="1"/>
            <a:r>
              <a:rPr lang="en-US" dirty="0"/>
              <a:t>The line between public domain and creativity is clear</a:t>
            </a:r>
          </a:p>
          <a:p>
            <a:r>
              <a:rPr lang="en-US" dirty="0"/>
              <a:t>Computer programs can be copyrighted but it doesn't work as well</a:t>
            </a:r>
          </a:p>
          <a:p>
            <a:pPr lvl="1"/>
            <a:r>
              <a:rPr lang="en-US" dirty="0"/>
              <a:t>You can copyright the source code, the expression of the idea</a:t>
            </a:r>
          </a:p>
          <a:p>
            <a:pPr lvl="1"/>
            <a:r>
              <a:rPr lang="en-US" dirty="0"/>
              <a:t>But that won't copyright the algorithm, the idea behind it</a:t>
            </a:r>
          </a:p>
          <a:p>
            <a:pPr lvl="1"/>
            <a:r>
              <a:rPr lang="en-US" dirty="0"/>
              <a:t>You also have to publish the source code in order to copyright 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00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Digital Millennium Copyright Act (DMCA) of 1998 clarified some aspects of copyright law about digital objects</a:t>
            </a:r>
          </a:p>
          <a:p>
            <a:pPr lvl="1"/>
            <a:r>
              <a:rPr lang="en-US" dirty="0"/>
              <a:t>Digital objects can be copyrighted</a:t>
            </a:r>
          </a:p>
          <a:p>
            <a:pPr lvl="1"/>
            <a:r>
              <a:rPr lang="en-US" dirty="0"/>
              <a:t>It is a crime to disable antipiracy measures built into an object</a:t>
            </a:r>
          </a:p>
          <a:p>
            <a:pPr lvl="1"/>
            <a:r>
              <a:rPr lang="en-US" dirty="0"/>
              <a:t>It is a crime to make, sell, or provide devices that disable antipiracy measures or copy digital objects</a:t>
            </a:r>
          </a:p>
          <a:p>
            <a:pPr lvl="2"/>
            <a:r>
              <a:rPr lang="en-US" dirty="0"/>
              <a:t>Except for educational purposes</a:t>
            </a:r>
          </a:p>
          <a:p>
            <a:pPr lvl="1"/>
            <a:r>
              <a:rPr lang="en-US" dirty="0"/>
              <a:t>You can make a backup copy of a digital object to protect against hardware and software failures</a:t>
            </a:r>
          </a:p>
          <a:p>
            <a:pPr lvl="1"/>
            <a:r>
              <a:rPr lang="en-US" dirty="0"/>
              <a:t>Libraries can make up to 3 copies of a digital object to lend to other libraries</a:t>
            </a:r>
          </a:p>
        </p:txBody>
      </p:sp>
    </p:spTree>
    <p:extLst>
      <p:ext uri="{BB962C8B-B14F-4D97-AF65-F5344CB8AC3E}">
        <p14:creationId xmlns:p14="http://schemas.microsoft.com/office/powerpoint/2010/main" val="91125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things in the DMCA are quite vague</a:t>
            </a:r>
          </a:p>
          <a:p>
            <a:r>
              <a:rPr lang="en-US" dirty="0"/>
              <a:t>A lawyer could argue that you can't rip music from a CD and play it on an iPhone</a:t>
            </a:r>
          </a:p>
          <a:p>
            <a:pPr lvl="1"/>
            <a:r>
              <a:rPr lang="en-US" dirty="0"/>
              <a:t>Is it a backup or not?</a:t>
            </a:r>
          </a:p>
          <a:p>
            <a:r>
              <a:rPr lang="en-US" dirty="0"/>
              <a:t>Courts have ruled that a computer menu design can be copyrighted but its "look and feel" cannot be</a:t>
            </a:r>
          </a:p>
          <a:p>
            <a:r>
              <a:rPr lang="en-US" dirty="0"/>
              <a:t>Copyrights probably need a real update for the computer age</a:t>
            </a:r>
          </a:p>
          <a:p>
            <a:r>
              <a:rPr lang="en-US" dirty="0"/>
              <a:t>An emerging idea behind music and software copyrights is that you don't buy the music or software itself, you buy the right to use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7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Patents are another form of legal protection</a:t>
            </a:r>
          </a:p>
          <a:p>
            <a:r>
              <a:rPr lang="en-US" dirty="0"/>
              <a:t>They focus on inventions, tangible objects, and ways to make them</a:t>
            </a:r>
          </a:p>
          <a:p>
            <a:pPr lvl="1"/>
            <a:r>
              <a:rPr lang="en-US" dirty="0"/>
              <a:t>Unlike copyright protection which applies directly  to works of the mind</a:t>
            </a:r>
          </a:p>
          <a:p>
            <a:r>
              <a:rPr lang="en-US" dirty="0"/>
              <a:t>Patents apply to a "new and useful process, machine, manufacture, or composition of matter"</a:t>
            </a:r>
          </a:p>
          <a:p>
            <a:r>
              <a:rPr lang="en-US" dirty="0"/>
              <a:t>They explicitly do not apply to "newly discovered laws of nature … [and] mental processes"</a:t>
            </a:r>
          </a:p>
          <a:p>
            <a:r>
              <a:rPr lang="en-US" dirty="0"/>
              <a:t>Patents protect a way to carry out some idea</a:t>
            </a:r>
          </a:p>
        </p:txBody>
      </p:sp>
    </p:spTree>
    <p:extLst>
      <p:ext uri="{BB962C8B-B14F-4D97-AF65-F5344CB8AC3E}">
        <p14:creationId xmlns:p14="http://schemas.microsoft.com/office/powerpoint/2010/main" val="312801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a patent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object patented has to be novel and nonobvious</a:t>
            </a:r>
          </a:p>
          <a:p>
            <a:r>
              <a:rPr lang="en-US" dirty="0"/>
              <a:t>Unlike copyrights, two people cannot hold patents for simultaneously inventing something</a:t>
            </a:r>
          </a:p>
          <a:p>
            <a:pPr lvl="1"/>
            <a:r>
              <a:rPr lang="en-US" dirty="0"/>
              <a:t>The person who invented it first gets the patent (not the person who files first)</a:t>
            </a:r>
          </a:p>
          <a:p>
            <a:r>
              <a:rPr lang="en-US" dirty="0"/>
              <a:t>Copyrights are easy to get, but a patent requires that you convince the U.S. Patent and Trademark Office that your invention deserves a patent</a:t>
            </a:r>
          </a:p>
          <a:p>
            <a:pPr lvl="1"/>
            <a:r>
              <a:rPr lang="en-US" dirty="0"/>
              <a:t>Lawyers are usually involved</a:t>
            </a:r>
          </a:p>
        </p:txBody>
      </p:sp>
    </p:spTree>
    <p:extLst>
      <p:ext uri="{BB962C8B-B14F-4D97-AF65-F5344CB8AC3E}">
        <p14:creationId xmlns:p14="http://schemas.microsoft.com/office/powerpoint/2010/main" val="137958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Physical security</a:t>
            </a:r>
          </a:p>
          <a:p>
            <a:r>
              <a:rPr lang="en-US" dirty="0"/>
              <a:t>Lockpicking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 infringement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Unlike copyrights, an inventor must oppose all infringement or risk losing patent rights</a:t>
            </a:r>
          </a:p>
          <a:p>
            <a:r>
              <a:rPr lang="en-US" dirty="0"/>
              <a:t>However, infringement occurs even in the case of independent invention</a:t>
            </a:r>
          </a:p>
          <a:p>
            <a:r>
              <a:rPr lang="en-US" dirty="0"/>
              <a:t>Defenses when charged with patent infringement:</a:t>
            </a:r>
          </a:p>
          <a:p>
            <a:pPr lvl="1"/>
            <a:r>
              <a:rPr lang="en-US" dirty="0"/>
              <a:t>My invention is sufficiently different from yours</a:t>
            </a:r>
          </a:p>
          <a:p>
            <a:pPr lvl="1"/>
            <a:r>
              <a:rPr lang="en-US" dirty="0"/>
              <a:t>Your patent is invalid</a:t>
            </a:r>
          </a:p>
          <a:p>
            <a:pPr lvl="1"/>
            <a:r>
              <a:rPr lang="en-US" dirty="0"/>
              <a:t>Your invention really wasn't novel</a:t>
            </a:r>
          </a:p>
          <a:p>
            <a:pPr lvl="1"/>
            <a:r>
              <a:rPr lang="en-US" dirty="0"/>
              <a:t>I invented the object first</a:t>
            </a:r>
          </a:p>
        </p:txBody>
      </p:sp>
    </p:spTree>
    <p:extLst>
      <p:ext uri="{BB962C8B-B14F-4D97-AF65-F5344CB8AC3E}">
        <p14:creationId xmlns:p14="http://schemas.microsoft.com/office/powerpoint/2010/main" val="2945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Patents for computer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Patent Office has discouraged patents for computer software</a:t>
            </a:r>
          </a:p>
          <a:p>
            <a:r>
              <a:rPr lang="en-US" dirty="0"/>
              <a:t>In 1981 two cases won patents for industrial processes that use computer programs as part of a larger process</a:t>
            </a:r>
          </a:p>
          <a:p>
            <a:r>
              <a:rPr lang="en-US" dirty="0"/>
              <a:t>Since then, algorithms have been recognized as processes by the Patent Office and thousands of software patents have been issued</a:t>
            </a:r>
          </a:p>
          <a:p>
            <a:r>
              <a:rPr lang="en-US" dirty="0"/>
              <a:t>The time and expense is often not justified for small software developers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72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secrets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Copyrights and patents both require that the underlying work or details of an invention are made public</a:t>
            </a:r>
          </a:p>
          <a:p>
            <a:r>
              <a:rPr lang="en-US" dirty="0"/>
              <a:t>A trade secret is some information that gives a company an advantage over others</a:t>
            </a:r>
          </a:p>
          <a:p>
            <a:pPr lvl="1"/>
            <a:r>
              <a:rPr lang="en-US" dirty="0"/>
              <a:t>The formula for </a:t>
            </a:r>
            <a:r>
              <a:rPr lang="en-US" dirty="0" err="1"/>
              <a:t>Coca-cola</a:t>
            </a:r>
            <a:endParaRPr lang="en-US" dirty="0"/>
          </a:p>
          <a:p>
            <a:r>
              <a:rPr lang="en-US" dirty="0"/>
              <a:t>Trade secrets must be kept secret</a:t>
            </a:r>
          </a:p>
          <a:p>
            <a:r>
              <a:rPr lang="en-US" dirty="0"/>
              <a:t>If a product can be reverse engineered, a trade secret gives no protection</a:t>
            </a:r>
          </a:p>
          <a:p>
            <a:r>
              <a:rPr lang="en-US" dirty="0"/>
              <a:t>If an idea or process is independently discovered, there is still no protection</a:t>
            </a:r>
          </a:p>
          <a:p>
            <a:r>
              <a:rPr lang="en-US" dirty="0"/>
              <a:t>The only protection is when a trade secret is improperly obtained</a:t>
            </a:r>
          </a:p>
        </p:txBody>
      </p:sp>
    </p:spTree>
    <p:extLst>
      <p:ext uri="{BB962C8B-B14F-4D97-AF65-F5344CB8AC3E}">
        <p14:creationId xmlns:p14="http://schemas.microsoft.com/office/powerpoint/2010/main" val="360351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secrets and computers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Trade secret protection is a typical protection for computer software</a:t>
            </a:r>
          </a:p>
          <a:p>
            <a:pPr lvl="1"/>
            <a:r>
              <a:rPr lang="en-US" dirty="0"/>
              <a:t>Microsoft does not explain all the details of its software</a:t>
            </a:r>
          </a:p>
          <a:p>
            <a:r>
              <a:rPr lang="en-US" dirty="0"/>
              <a:t>Unfortunately, software is not too difficult to reverse engineer</a:t>
            </a:r>
          </a:p>
          <a:p>
            <a:pPr lvl="1"/>
            <a:r>
              <a:rPr lang="en-US" dirty="0"/>
              <a:t>Even with only machine code</a:t>
            </a:r>
          </a:p>
          <a:p>
            <a:r>
              <a:rPr lang="en-US" dirty="0"/>
              <a:t>Trade secret protection is hard to enforce</a:t>
            </a:r>
          </a:p>
          <a:p>
            <a:pPr lvl="1"/>
            <a:r>
              <a:rPr lang="en-US" dirty="0"/>
              <a:t>They try to do it with a lot of Nondisclosure Agreements</a:t>
            </a:r>
          </a:p>
        </p:txBody>
      </p:sp>
    </p:spTree>
    <p:extLst>
      <p:ext uri="{BB962C8B-B14F-4D97-AF65-F5344CB8AC3E}">
        <p14:creationId xmlns:p14="http://schemas.microsoft.com/office/powerpoint/2010/main" val="272006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Summary of copyrights, patents, and trade secrets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00201" y="1546526"/>
          <a:ext cx="8915401" cy="523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7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633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Copyright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Trade Secret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Protects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Expression of idea, not idea itself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Invention, the way</a:t>
                      </a:r>
                      <a:r>
                        <a:rPr lang="en-US" baseline="0" dirty="0"/>
                        <a:t> something works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secret, a competitive advantage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980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Protected object made public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Yes, all about promoting publication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Filed at patent office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Requirement to distribute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Ease of filing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Easy, do it yourself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Complicated, usually needs lawyers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filing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Life of author + 70 years, 95 years for corporations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long as you can keep it secret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Legal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Sue</a:t>
                      </a:r>
                      <a:r>
                        <a:rPr lang="en-US" baseline="0" dirty="0"/>
                        <a:t> if unauthorized copy sold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Sue</a:t>
                      </a:r>
                      <a:r>
                        <a:rPr lang="en-US" baseline="0" dirty="0"/>
                        <a:t> if invention copied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Sue if secret improperly obtained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716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and the law</a:t>
            </a:r>
          </a:p>
          <a:p>
            <a:r>
              <a:rPr lang="en-US" dirty="0"/>
              <a:t>Rights of employees and employers</a:t>
            </a:r>
          </a:p>
          <a:p>
            <a:r>
              <a:rPr lang="en-US" dirty="0"/>
              <a:t>Software failures</a:t>
            </a:r>
          </a:p>
          <a:p>
            <a:r>
              <a:rPr lang="en-US" dirty="0"/>
              <a:t>Computer crime</a:t>
            </a:r>
          </a:p>
          <a:p>
            <a:r>
              <a:rPr lang="en-US" dirty="0"/>
              <a:t>Ahmed Mohamed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 on Project 3</a:t>
            </a:r>
          </a:p>
          <a:p>
            <a:pPr lvl="1"/>
            <a:r>
              <a:rPr lang="en-US" dirty="0"/>
              <a:t>Try to attack the other projects</a:t>
            </a:r>
          </a:p>
          <a:p>
            <a:r>
              <a:rPr lang="en-US" dirty="0"/>
              <a:t>Work on Assignment 5</a:t>
            </a:r>
          </a:p>
          <a:p>
            <a:r>
              <a:rPr lang="en-US" dirty="0"/>
              <a:t>Read </a:t>
            </a:r>
            <a:r>
              <a:rPr lang="en-US"/>
              <a:t>sections 11.2, 11.3, 11.4, and 11.5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7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027FB-566F-4DDC-A01D-8D79E04F0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C36A4-2BA9-4CDC-B20B-958A684A4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99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8119-CCFD-45C7-9402-82425DC2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Samuel Costa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00261-00C7-4F08-A8BA-7D33D17BDE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63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Issues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6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issues in computer 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Motivations for studying legal issues:</a:t>
            </a:r>
          </a:p>
          <a:p>
            <a:pPr lvl="1"/>
            <a:r>
              <a:rPr lang="en-US" dirty="0"/>
              <a:t>To know what protection the law gives us for computers and data</a:t>
            </a:r>
          </a:p>
          <a:p>
            <a:pPr lvl="1"/>
            <a:r>
              <a:rPr lang="en-US" dirty="0"/>
              <a:t>To respect laws that protect the rights of others with respect to computers and data</a:t>
            </a:r>
          </a:p>
          <a:p>
            <a:pPr lvl="1"/>
            <a:r>
              <a:rPr lang="en-US" dirty="0"/>
              <a:t>To help, as experts, to recommend improvements to these laws</a:t>
            </a:r>
          </a:p>
          <a:p>
            <a:r>
              <a:rPr lang="en-US" dirty="0"/>
              <a:t>Computer law is complicated</a:t>
            </a:r>
          </a:p>
          <a:p>
            <a:r>
              <a:rPr lang="en-US" dirty="0"/>
              <a:t>Computer law changes quickly, but never as fast as technology itself</a:t>
            </a:r>
          </a:p>
        </p:txBody>
      </p:sp>
    </p:spTree>
    <p:extLst>
      <p:ext uri="{BB962C8B-B14F-4D97-AF65-F5344CB8AC3E}">
        <p14:creationId xmlns:p14="http://schemas.microsoft.com/office/powerpoint/2010/main" val="248163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of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will look at four areas where the law intersects with the usage of computers:</a:t>
            </a:r>
          </a:p>
          <a:p>
            <a:pPr lvl="1"/>
            <a:r>
              <a:rPr lang="en-US" dirty="0"/>
              <a:t>Protecting computer systems against criminals</a:t>
            </a:r>
          </a:p>
          <a:p>
            <a:pPr lvl="2"/>
            <a:r>
              <a:rPr lang="en-US" dirty="0"/>
              <a:t>What is your legal recourse when criminals attack?</a:t>
            </a:r>
          </a:p>
          <a:p>
            <a:pPr lvl="1"/>
            <a:r>
              <a:rPr lang="en-US" dirty="0"/>
              <a:t>Protecting code and data</a:t>
            </a:r>
          </a:p>
          <a:p>
            <a:pPr lvl="2"/>
            <a:r>
              <a:rPr lang="en-US" dirty="0"/>
              <a:t>What are the copyright issues at stake?</a:t>
            </a:r>
          </a:p>
          <a:p>
            <a:pPr lvl="1"/>
            <a:r>
              <a:rPr lang="en-US" dirty="0"/>
              <a:t>Protecting programmers' and employers' rights</a:t>
            </a:r>
          </a:p>
          <a:p>
            <a:pPr lvl="2"/>
            <a:r>
              <a:rPr lang="en-US" dirty="0"/>
              <a:t>What is the legal environment of a software development workplace?</a:t>
            </a:r>
          </a:p>
          <a:p>
            <a:pPr lvl="1"/>
            <a:r>
              <a:rPr lang="en-US" dirty="0"/>
              <a:t>Protecting users of programs</a:t>
            </a:r>
          </a:p>
          <a:p>
            <a:pPr lvl="2"/>
            <a:r>
              <a:rPr lang="en-US" dirty="0"/>
              <a:t>What is your legal recourse if a program you buy doesn't work?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6992</TotalTime>
  <Words>1342</Words>
  <Application>Microsoft Office PowerPoint</Application>
  <PresentationFormat>Widescreen</PresentationFormat>
  <Paragraphs>158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Assignment 5</vt:lpstr>
      <vt:lpstr>Samuel Costa Presents</vt:lpstr>
      <vt:lpstr>Legal Issues</vt:lpstr>
      <vt:lpstr>Legal issues in computer security</vt:lpstr>
      <vt:lpstr>Areas of interest</vt:lpstr>
      <vt:lpstr>Protecting Programs and Data</vt:lpstr>
      <vt:lpstr>Copyright</vt:lpstr>
      <vt:lpstr>Fair use, piracy, and infringement</vt:lpstr>
      <vt:lpstr>Copyrights standards</vt:lpstr>
      <vt:lpstr>Infringement</vt:lpstr>
      <vt:lpstr>Copyrights for computer software</vt:lpstr>
      <vt:lpstr>DMCA</vt:lpstr>
      <vt:lpstr>A mess</vt:lpstr>
      <vt:lpstr>Patents</vt:lpstr>
      <vt:lpstr>Requirements for a patent</vt:lpstr>
      <vt:lpstr>Patent infringement</vt:lpstr>
      <vt:lpstr>Patents for computer objects</vt:lpstr>
      <vt:lpstr>Trade secrets</vt:lpstr>
      <vt:lpstr>Trade secrets and computers</vt:lpstr>
      <vt:lpstr>Summary of copyrights, patents, and trade secrets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710</cp:revision>
  <dcterms:created xsi:type="dcterms:W3CDTF">2009-08-24T20:26:10Z</dcterms:created>
  <dcterms:modified xsi:type="dcterms:W3CDTF">2025-11-14T22:42:43Z</dcterms:modified>
</cp:coreProperties>
</file>